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1" r:id="rId9"/>
    <p:sldId id="262" r:id="rId10"/>
    <p:sldId id="263" r:id="rId11"/>
    <p:sldId id="266" r:id="rId12"/>
    <p:sldId id="270" r:id="rId13"/>
    <p:sldId id="267" r:id="rId14"/>
    <p:sldId id="268" r:id="rId15"/>
    <p:sldId id="269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52" autoAdjust="0"/>
    <p:restoredTop sz="94660"/>
  </p:normalViewPr>
  <p:slideViewPr>
    <p:cSldViewPr snapToGrid="0">
      <p:cViewPr varScale="1">
        <p:scale>
          <a:sx n="90" d="100"/>
          <a:sy n="90" d="100"/>
        </p:scale>
        <p:origin x="9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2CB7DB-590F-4D35-8AD2-42D869528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278E3A-C293-DFBA-04AF-812EB5A1C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3C9B4A-AAC9-89B0-AC8F-982EDBEE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3B99-9F35-496A-B92B-00C6D8F9A0EE}" type="datetimeFigureOut">
              <a:rPr lang="ru-RU" smtClean="0"/>
              <a:t>02.07.2026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B10E37-F6F7-A9BF-48B3-70B3EEDDE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F6FE07-89A2-BF60-62DC-F34905962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6345-90B4-4F72-B396-EC260D7B7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8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BA372B-B817-50F0-DE53-07ABA46D4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4A5992-F081-842C-2CE8-6323D3287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091DE2-EB6A-7CBF-33D6-16426818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3B99-9F35-496A-B92B-00C6D8F9A0EE}" type="datetimeFigureOut">
              <a:rPr lang="ru-RU" smtClean="0"/>
              <a:t>02.07.2026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8A1811-12FE-C83A-433F-1894F424B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CA01E9-DCAF-CEC6-DE54-628D04A8A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6345-90B4-4F72-B396-EC260D7B7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FC795BC-44D5-0C19-5589-77B2239BD8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402030-F972-9021-F773-4AAEF7AD2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DF1259-B60A-9A7A-23DB-5A04F7C77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3B99-9F35-496A-B92B-00C6D8F9A0EE}" type="datetimeFigureOut">
              <a:rPr lang="ru-RU" smtClean="0"/>
              <a:t>02.07.2026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6B5ED2-75D4-3D72-CEAC-D089A6E63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089F6E-0CA1-701C-FE2B-AC180EFD0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6345-90B4-4F72-B396-EC260D7B7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989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CD3B2-D0DB-E9F5-F980-F12E45E06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592B4E-E722-916C-F197-FD7FFD6A0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7F37AA-2126-A220-7C6B-EF1D3CAF5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3B99-9F35-496A-B92B-00C6D8F9A0EE}" type="datetimeFigureOut">
              <a:rPr lang="ru-RU" smtClean="0"/>
              <a:t>02.07.2026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D74A87-D3C7-BB9F-3D8B-B7AE639F8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3B0F3-993F-AA65-EAA5-9D6B37567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6345-90B4-4F72-B396-EC260D7B7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6C1AB-F037-FAC5-F21D-ED86BEDDE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2FC9D2-3ACE-0C34-546E-564ABD75F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E2304C-9077-EAB1-FF5E-47600C983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3B99-9F35-496A-B92B-00C6D8F9A0EE}" type="datetimeFigureOut">
              <a:rPr lang="ru-RU" smtClean="0"/>
              <a:t>02.07.2026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6D90E2-FD4F-7D79-0190-75AC3DD5E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07B490-A63D-B4E3-FA3E-44BEF1D0C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6345-90B4-4F72-B396-EC260D7B7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310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F9B38-06B9-D632-9390-F1BCA1127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50A8F0-84B7-6111-7223-A3DE24C93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DB2831-106F-E451-3403-6E274052F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03DE92-32F0-D00E-E141-28ACD40DB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3B99-9F35-496A-B92B-00C6D8F9A0EE}" type="datetimeFigureOut">
              <a:rPr lang="ru-RU" smtClean="0"/>
              <a:t>02.07.2026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663AF4-29E7-80C2-6C9E-26ECF2FFF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918D1F-3BEE-870D-984C-93DB48895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6345-90B4-4F72-B396-EC260D7B7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0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E4E28-D692-D710-3F60-1C2B002D4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B8A335-7B60-83C7-EAAD-70104FA1A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F9A8A0-9FB6-70DA-A155-635A1FE53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95F2BEB-74E7-D41D-8166-F5901CD704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DAD5E2-475F-0515-7B99-2B0A67AC25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FB92759-FB0B-12FC-7F64-3A483AAB1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3B99-9F35-496A-B92B-00C6D8F9A0EE}" type="datetimeFigureOut">
              <a:rPr lang="ru-RU" smtClean="0"/>
              <a:t>02.07.2026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1C620B5-201D-A14F-1CCC-9959E2C9E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8A6534-CC7F-A5A4-8140-73EEDBB9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6345-90B4-4F72-B396-EC260D7B7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080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A626B-E213-C20F-A1B3-528254B3C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0493FE-6E4F-17A7-D936-E9B864FD6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3B99-9F35-496A-B92B-00C6D8F9A0EE}" type="datetimeFigureOut">
              <a:rPr lang="ru-RU" smtClean="0"/>
              <a:t>02.07.2026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E153A0-6D0B-1DC6-7246-211137862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DB3677-5085-F5E6-219C-DFD63E822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6345-90B4-4F72-B396-EC260D7B7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82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D39D3F-B5DD-4CAE-CA1D-C20FF873B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3B99-9F35-496A-B92B-00C6D8F9A0EE}" type="datetimeFigureOut">
              <a:rPr lang="ru-RU" smtClean="0"/>
              <a:t>02.07.2026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A120DC-8703-13DB-B2D9-462CB5A7D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0D9BF6-0F41-0C4D-350D-ED52886B1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6345-90B4-4F72-B396-EC260D7B7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03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F954D-163F-2D6F-1D05-B9F965A8F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EDB9A5-BA3E-8AA5-13E7-A507C05B1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BC3A-61AA-1209-1F90-AEDE888E1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B5D1D9-1F12-16DF-E592-31E6462FA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3B99-9F35-496A-B92B-00C6D8F9A0EE}" type="datetimeFigureOut">
              <a:rPr lang="ru-RU" smtClean="0"/>
              <a:t>02.07.2026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37A5F9-22B3-D2BE-C5D4-980DBC324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C80DC5-416E-0F47-493C-B3930610E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6345-90B4-4F72-B396-EC260D7B7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09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2AAD3-D437-A470-4386-791270FA7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B22DF6E-9F69-1E01-3070-B2B099901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E1FD98-7843-35BC-7AC5-6C8AFF30B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1EFA5F-BE7C-A4EE-EF8B-88F4E2BDF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E3B99-9F35-496A-B92B-00C6D8F9A0EE}" type="datetimeFigureOut">
              <a:rPr lang="ru-RU" smtClean="0"/>
              <a:t>02.07.2026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2199ED-260A-6F05-D905-4A57D57DE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9D49D9-8DAE-467F-B50C-0A2004E5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B6345-90B4-4F72-B396-EC260D7B7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10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CCFD91-0EC4-60BD-DDCC-C88F01D9A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C1358-D5C9-1102-2B13-227136FEB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55DC74-50C8-B1E7-DAEE-F2DE6EC2C0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E3B99-9F35-496A-B92B-00C6D8F9A0EE}" type="datetimeFigureOut">
              <a:rPr lang="ru-RU" smtClean="0"/>
              <a:t>02.07.2026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755A24-498B-7D78-540B-73DDA703C6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786928-17F1-FA63-5412-1EA83868C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B6345-90B4-4F72-B396-EC260D7B7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77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F6836-A7A2-B248-F423-B802003320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Анализ проблем ИЦК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A3E9FB-875D-362B-95AB-95FF69BDBA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 предложения по их решению </a:t>
            </a:r>
          </a:p>
        </p:txBody>
      </p:sp>
    </p:spTree>
    <p:extLst>
      <p:ext uri="{BB962C8B-B14F-4D97-AF65-F5344CB8AC3E}">
        <p14:creationId xmlns:p14="http://schemas.microsoft.com/office/powerpoint/2010/main" val="942148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2F2C1-A1DC-293F-988C-BF753CD89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59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6. Нет санкций за непредоставление информации  - можно игнорировать опросы – </a:t>
            </a:r>
            <a:r>
              <a:rPr lang="ru-RU" b="1" dirty="0"/>
              <a:t>нет ответственности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729329-3C91-6B1F-319D-38BF6A70A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8225"/>
            <a:ext cx="10515600" cy="4351338"/>
          </a:xfrm>
        </p:spPr>
        <p:txBody>
          <a:bodyPr/>
          <a:lstStyle/>
          <a:p>
            <a:r>
              <a:rPr lang="ru-RU" dirty="0"/>
              <a:t>Уточнить регламент работы ИЦК</a:t>
            </a:r>
          </a:p>
          <a:p>
            <a:r>
              <a:rPr lang="ru-RU" dirty="0"/>
              <a:t>Определить ответственность членов за исполнение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C90D6C-1CCD-51C6-E986-C18AEE7C6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677" y="3818643"/>
            <a:ext cx="8530456" cy="66525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5816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95EB9-95F0-555E-0BCF-D5ADAE5BB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Предложения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393E44-D64D-86EB-FFCC-F942E4A6F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ИЦК360 автоматизация</a:t>
            </a:r>
          </a:p>
          <a:p>
            <a:r>
              <a:rPr lang="ru-RU" dirty="0"/>
              <a:t>Обновление состава ИЦК</a:t>
            </a:r>
          </a:p>
          <a:p>
            <a:r>
              <a:rPr lang="ru-RU" dirty="0"/>
              <a:t>Восстановление участия ИЦК в рейтинговании РФРИТ</a:t>
            </a:r>
          </a:p>
          <a:p>
            <a:r>
              <a:rPr lang="ru-RU" dirty="0"/>
              <a:t>АНО Цифровой контур – оператор данных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284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5C80D9-EA81-E788-1661-F5BDAB67B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Подключение к ИЦК 360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460A57-363D-E022-A384-F775E2DE1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397" y="1802912"/>
            <a:ext cx="11353801" cy="2426678"/>
          </a:xfrm>
        </p:spPr>
        <p:txBody>
          <a:bodyPr/>
          <a:lstStyle/>
          <a:p>
            <a:r>
              <a:rPr lang="ru-RU" dirty="0" err="1"/>
              <a:t>ЦифроДинамика</a:t>
            </a:r>
            <a:r>
              <a:rPr lang="ru-RU" dirty="0"/>
              <a:t> предоставляет свой облачный сервис </a:t>
            </a:r>
          </a:p>
          <a:p>
            <a:r>
              <a:rPr lang="ru-RU" dirty="0"/>
              <a:t>НИИМЭ переносит ИТ-ландшафт </a:t>
            </a:r>
          </a:p>
          <a:p>
            <a:r>
              <a:rPr lang="ru-RU" dirty="0"/>
              <a:t>В обновленном регламенте ИЦК учитывается новый порядок</a:t>
            </a:r>
            <a:r>
              <a:rPr lang="en-US" dirty="0"/>
              <a:t> – согласование с МПТ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Флажок со сплошной заливкой">
            <a:extLst>
              <a:ext uri="{FF2B5EF4-FFF2-40B4-BE49-F238E27FC236}">
                <a16:creationId xmlns:a16="http://schemas.microsoft.com/office/drawing/2014/main" id="{180EBA91-AE67-0276-E873-ACA280CC16B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626599" y="1690688"/>
            <a:ext cx="550333" cy="550333"/>
          </a:xfrm>
          <a:prstGeom prst="rect">
            <a:avLst/>
          </a:prstGeom>
        </p:spPr>
      </p:pic>
      <p:pic>
        <p:nvPicPr>
          <p:cNvPr id="6" name="Рисунок 5" descr="Флажок со сплошной заливкой">
            <a:extLst>
              <a:ext uri="{FF2B5EF4-FFF2-40B4-BE49-F238E27FC236}">
                <a16:creationId xmlns:a16="http://schemas.microsoft.com/office/drawing/2014/main" id="{78146738-4C68-747B-7921-E1B68EF0CD2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189132" y="2235199"/>
            <a:ext cx="550333" cy="5503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9C21CF-70E9-E548-5025-423A006C1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448" y="3383908"/>
            <a:ext cx="5616152" cy="319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28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5469E-782C-4E4A-2202-ABBE3DC54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Обновление состава ИЦК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A9B85D-2C4C-2602-2B09-E4E62F2C4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Исключить малоактивных </a:t>
            </a:r>
            <a:r>
              <a:rPr lang="en-US" dirty="0"/>
              <a:t>(3Q26)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Изменить Регламент (3</a:t>
            </a:r>
            <a:r>
              <a:rPr lang="en-US" dirty="0"/>
              <a:t>Q26</a:t>
            </a:r>
            <a:r>
              <a:rPr lang="ru-RU" dirty="0"/>
              <a:t>)</a:t>
            </a:r>
          </a:p>
          <a:p>
            <a:pPr lvl="1"/>
            <a:r>
              <a:rPr lang="ru-RU" dirty="0"/>
              <a:t>Перечень и срок предоставления данных</a:t>
            </a:r>
          </a:p>
          <a:p>
            <a:pPr lvl="1"/>
            <a:r>
              <a:rPr lang="ru-RU" dirty="0"/>
              <a:t>Ввести ответственность за непредоставление</a:t>
            </a:r>
          </a:p>
          <a:p>
            <a:pPr lvl="1"/>
            <a:r>
              <a:rPr lang="ru-RU" dirty="0"/>
              <a:t>Предоставление статистических отраслевых данных ИЦК членам ИЦК</a:t>
            </a:r>
          </a:p>
          <a:p>
            <a:r>
              <a:rPr lang="ru-RU" dirty="0"/>
              <a:t>Обновить состав (постоянно)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35121C-3F5B-3A13-55AD-6A0F9796D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332" y="2400756"/>
            <a:ext cx="7557335" cy="6678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E0B2DF-1AA4-BEDC-A11A-AF92132AE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799" y="3179761"/>
            <a:ext cx="7413401" cy="50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79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8D812-1CF6-5AF0-D3FD-434F2A9E2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Варианты обновления состава ИЦК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F86FD8-4783-B39B-0B15-528D556F0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Разделение на два ИЦК</a:t>
            </a:r>
          </a:p>
          <a:p>
            <a:pPr lvl="1"/>
            <a:r>
              <a:rPr lang="ru-RU" dirty="0"/>
              <a:t>Одна отрасль Радиоэлектроника в РФ</a:t>
            </a:r>
          </a:p>
          <a:p>
            <a:pPr lvl="1"/>
            <a:r>
              <a:rPr lang="ru-RU" dirty="0"/>
              <a:t>Уровень решения – правительство РФ</a:t>
            </a:r>
          </a:p>
          <a:p>
            <a:r>
              <a:rPr lang="ru-RU" dirty="0"/>
              <a:t>Один ИЦК с двумя контурами согласования </a:t>
            </a:r>
          </a:p>
          <a:p>
            <a:pPr lvl="1"/>
            <a:r>
              <a:rPr lang="ru-RU" dirty="0"/>
              <a:t>Изменение регламента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и разделение рабочих групп по БФ.</a:t>
            </a:r>
          </a:p>
          <a:p>
            <a:pPr lvl="1"/>
            <a:r>
              <a:rPr lang="ru-RU" dirty="0"/>
              <a:t>Два ИТ-ландшафта внутри сливаются в один внешний для МПТ</a:t>
            </a:r>
          </a:p>
        </p:txBody>
      </p:sp>
    </p:spTree>
    <p:extLst>
      <p:ext uri="{BB962C8B-B14F-4D97-AF65-F5344CB8AC3E}">
        <p14:creationId xmlns:p14="http://schemas.microsoft.com/office/powerpoint/2010/main" val="1432651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45E8E3-E6DC-FC10-B5A4-17C064CB6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Восстановление участия ИЦК в рейтинговании РФРИТ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FF03C1-EF7A-E2FE-5E72-8E42BB22F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067" y="1746181"/>
            <a:ext cx="8534399" cy="474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24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FBB742-50D6-F957-BB32-D35C345DC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9AB561-7751-A32B-9FE5-265AC7EBB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2558"/>
            <a:ext cx="10515600" cy="4351338"/>
          </a:xfrm>
        </p:spPr>
        <p:txBody>
          <a:bodyPr/>
          <a:lstStyle/>
          <a:p>
            <a:r>
              <a:rPr lang="ru-RU" dirty="0"/>
              <a:t>Информирование Правительства о проведении демо дня </a:t>
            </a:r>
          </a:p>
          <a:p>
            <a:r>
              <a:rPr lang="ru-RU" dirty="0"/>
              <a:t>Участие в ОЗП 2027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807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2A3BA2-7500-AA61-133F-4C409FF42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BD2707-0583-9212-600E-A41393F74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1. Неудобно ведение громоздкого </a:t>
            </a:r>
            <a:r>
              <a:rPr lang="ru-RU" dirty="0" err="1"/>
              <a:t>экселя</a:t>
            </a:r>
            <a:r>
              <a:rPr lang="ru-RU" dirty="0"/>
              <a:t> пересылаемого по </a:t>
            </a:r>
            <a:r>
              <a:rPr lang="ru-RU" dirty="0" err="1"/>
              <a:t>e-mail</a:t>
            </a:r>
            <a:r>
              <a:rPr lang="ru-RU" dirty="0"/>
              <a:t> – </a:t>
            </a:r>
            <a:r>
              <a:rPr lang="ru-RU" b="1" dirty="0"/>
              <a:t>проблема рутины</a:t>
            </a:r>
          </a:p>
          <a:p>
            <a:pPr marL="0" indent="0">
              <a:buNone/>
            </a:pPr>
            <a:r>
              <a:rPr lang="ru-RU" dirty="0"/>
              <a:t>2. Не готовы раскрывать чувствительные темы (конкуренция и страх санкций) – </a:t>
            </a:r>
            <a:r>
              <a:rPr lang="ru-RU" b="1" dirty="0"/>
              <a:t>нет доверия</a:t>
            </a:r>
          </a:p>
          <a:p>
            <a:pPr marL="0" indent="0">
              <a:buNone/>
            </a:pPr>
            <a:r>
              <a:rPr lang="ru-RU" dirty="0"/>
              <a:t>3. Устали за 3 года и считают работу над ИТ-ландшафтом рутиной </a:t>
            </a:r>
            <a:r>
              <a:rPr lang="ru-RU" b="1" dirty="0"/>
              <a:t>без выгоды для себя</a:t>
            </a:r>
          </a:p>
          <a:p>
            <a:pPr marL="0" indent="0">
              <a:buNone/>
            </a:pPr>
            <a:r>
              <a:rPr lang="ru-RU" dirty="0"/>
              <a:t>4. Крайне сжатые сроки  - проще вообще ничего не делать или выдать отписку - </a:t>
            </a:r>
            <a:r>
              <a:rPr lang="ru-RU" b="1" dirty="0"/>
              <a:t>нет регламента</a:t>
            </a:r>
          </a:p>
          <a:p>
            <a:pPr marL="0" indent="0">
              <a:buNone/>
            </a:pPr>
            <a:r>
              <a:rPr lang="ru-RU" dirty="0"/>
              <a:t>5. Отговорки, что запрашиваемая информация - вне экспертной компетенции представителей членов ИЦК (как, например, кадровая потребность) - </a:t>
            </a:r>
            <a:r>
              <a:rPr lang="ru-RU" b="1" dirty="0"/>
              <a:t>нет ответственности</a:t>
            </a:r>
          </a:p>
          <a:p>
            <a:pPr marL="0" indent="0">
              <a:buNone/>
            </a:pPr>
            <a:r>
              <a:rPr lang="ru-RU" dirty="0"/>
              <a:t>6. Нет никаких штрафных санкций за непредоставление информации  - можно просто проигнорировать любой из запросов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232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69A361-275C-EF7C-7BC2-7C30A421E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1. Неудобно ведение громоздкого </a:t>
            </a:r>
            <a:r>
              <a:rPr lang="ru-RU" dirty="0" err="1"/>
              <a:t>экселя</a:t>
            </a:r>
            <a:r>
              <a:rPr lang="ru-RU" dirty="0"/>
              <a:t> пересылаемого по </a:t>
            </a:r>
            <a:r>
              <a:rPr lang="ru-RU" dirty="0" err="1"/>
              <a:t>e-mail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AC5845-FC1F-8485-46E4-D6275F8AC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Автоматизация ИЦК360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F9932D-1FF2-1D84-2E8E-7D7313F3F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522" y="4520872"/>
            <a:ext cx="10110956" cy="122678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677383-99E3-F944-1B85-87AE1809B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808" y="3584878"/>
            <a:ext cx="7761677" cy="8685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2EDF7A-D85D-EC7B-FA90-D0CC25491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261" y="2023502"/>
            <a:ext cx="5299217" cy="156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61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1FC86E-2B83-9C9D-CC59-6850F179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2. Не готовы раскрывать чувствительные темы – </a:t>
            </a:r>
            <a:r>
              <a:rPr lang="ru-RU" b="1" dirty="0"/>
              <a:t>проблема доверия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E8F5C9-AAC0-610D-880A-9949C68ED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Создание оператора данных на базе ИЦК как АНО</a:t>
            </a:r>
          </a:p>
          <a:p>
            <a:r>
              <a:rPr lang="ru-RU" dirty="0"/>
              <a:t>Сведения должны быть категорированы и защищены</a:t>
            </a:r>
          </a:p>
          <a:p>
            <a:r>
              <a:rPr lang="ru-RU" dirty="0" err="1"/>
              <a:t>Псевдонимизация</a:t>
            </a:r>
            <a:r>
              <a:rPr lang="ru-RU" dirty="0"/>
              <a:t> данных</a:t>
            </a:r>
          </a:p>
        </p:txBody>
      </p:sp>
    </p:spTree>
    <p:extLst>
      <p:ext uri="{BB962C8B-B14F-4D97-AF65-F5344CB8AC3E}">
        <p14:creationId xmlns:p14="http://schemas.microsoft.com/office/powerpoint/2010/main" val="324746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5CDFE-EC62-93AB-CB9D-0C20259B4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3. Устали за 4 года и считают работу над ИТ-ландшафтом рутиной без выгоды для себя </a:t>
            </a:r>
            <a:r>
              <a:rPr lang="ru-RU" b="1" dirty="0"/>
              <a:t>- мотивация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5CA4F4-924F-EEFA-D154-8B394DE82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Пересобрать состав ИЦК (временная мера – до 1 года)</a:t>
            </a:r>
          </a:p>
          <a:p>
            <a:r>
              <a:rPr lang="ru-RU" dirty="0"/>
              <a:t>Участие ИЦК в грантовом рейтинговании – 80%</a:t>
            </a:r>
          </a:p>
          <a:p>
            <a:r>
              <a:rPr lang="ru-RU" dirty="0"/>
              <a:t>Автоматизация ИЦК360 – 20% </a:t>
            </a:r>
          </a:p>
          <a:p>
            <a:r>
              <a:rPr lang="ru-RU" dirty="0"/>
              <a:t>АНО – оператор данных – участие в рынке данных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Приложение: Активность и структура организаций членов ИЦК </a:t>
            </a:r>
            <a:r>
              <a:rPr lang="en-US" dirty="0"/>
              <a:t>xlsx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294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B4B73F-6F7F-9C03-0CC7-C0E63BBC8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3.1 Активность членов ИЦК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52D258-3F50-1CCA-B90A-4199CABC9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Срывают кворум </a:t>
            </a:r>
          </a:p>
          <a:p>
            <a:pPr lvl="1"/>
            <a:r>
              <a:rPr lang="ru-RU" dirty="0"/>
              <a:t>Электроника (60%)</a:t>
            </a:r>
          </a:p>
          <a:p>
            <a:pPr lvl="1"/>
            <a:r>
              <a:rPr lang="ru-RU" dirty="0"/>
              <a:t>Э и МЭ (</a:t>
            </a:r>
            <a:r>
              <a:rPr lang="en-US" dirty="0"/>
              <a:t>57</a:t>
            </a:r>
            <a:r>
              <a:rPr lang="ru-RU" dirty="0"/>
              <a:t>%)</a:t>
            </a:r>
          </a:p>
          <a:p>
            <a:pPr lvl="1"/>
            <a:r>
              <a:rPr lang="ru-RU" dirty="0"/>
              <a:t>Не аффилированные </a:t>
            </a:r>
            <a:r>
              <a:rPr lang="en-US" dirty="0"/>
              <a:t> (52%)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841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367C5-2080-BB2F-90BD-A20BF704D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3.2 Структурный анализ ИЦК «Э и МЭ»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252987-6D36-3104-E7FC-FCB2ECAB4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33 из более чем 173 организаций (</a:t>
            </a:r>
            <a:r>
              <a:rPr lang="en-US" dirty="0"/>
              <a:t>19%)</a:t>
            </a:r>
          </a:p>
          <a:p>
            <a:r>
              <a:rPr lang="ru-RU" dirty="0"/>
              <a:t>Отрасль Радиоэлектроника более 173 организаций</a:t>
            </a:r>
          </a:p>
          <a:p>
            <a:pPr lvl="1"/>
            <a:r>
              <a:rPr lang="ru-RU" dirty="0"/>
              <a:t>Микроэлектроника (86 или 50%) в ИЦК (16 или 48%)</a:t>
            </a:r>
          </a:p>
          <a:p>
            <a:pPr lvl="1"/>
            <a:r>
              <a:rPr lang="ru-RU" dirty="0"/>
              <a:t>Электроника (34 или 20%) в ИЦК (10 или 30%)</a:t>
            </a:r>
          </a:p>
          <a:p>
            <a:pPr lvl="1"/>
            <a:r>
              <a:rPr lang="ru-RU" dirty="0"/>
              <a:t>Э и МЭ (52 или 30%) в ИЦК (7 или 22%)</a:t>
            </a:r>
          </a:p>
          <a:p>
            <a:pPr marL="457200" lvl="1" indent="0">
              <a:buNone/>
            </a:pPr>
            <a:endParaRPr lang="ru-RU" dirty="0"/>
          </a:p>
          <a:p>
            <a:pPr marL="457200" lvl="1" indent="0">
              <a:buNone/>
            </a:pPr>
            <a:r>
              <a:rPr lang="ru-RU" dirty="0"/>
              <a:t>Аффилированы 6 из 33 компаний</a:t>
            </a:r>
          </a:p>
          <a:p>
            <a:pPr marL="457200" lvl="1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759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B45F6-D990-5D14-22B3-26F4314C3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4. Крайне сжатые сроки  - проще вообще ничего не делать или выдать отписку – </a:t>
            </a:r>
            <a:r>
              <a:rPr lang="ru-RU" b="1" dirty="0"/>
              <a:t>нет регламента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7DAFB4-7072-1783-0BF3-47F63FFA6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Внешние сжатые сроки 80% проблем – закрепление внешних регламентных сроков ИЦК</a:t>
            </a:r>
            <a:r>
              <a:rPr lang="en-US" dirty="0"/>
              <a:t> </a:t>
            </a:r>
            <a:endParaRPr lang="ru-RU" dirty="0"/>
          </a:p>
          <a:p>
            <a:r>
              <a:rPr lang="ru-RU" dirty="0"/>
              <a:t>Автоматизация ИЦК360 – 20%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753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E7680D-5ED3-7B5E-6C15-4C5049F3A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5. Отговорки, что запрашиваемая информация - вне экспертной компетенции представителей членов ИЦК (как, например, кадровая потребность) – </a:t>
            </a:r>
            <a:r>
              <a:rPr lang="ru-RU" sz="3200" b="1" dirty="0"/>
              <a:t>нет регламента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2931A7-F1F8-27BB-7D76-FE96275E1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Регламентировать состав сведений предоставляемых ИЦК при обновлении состава и регламента </a:t>
            </a:r>
          </a:p>
        </p:txBody>
      </p:sp>
    </p:spTree>
    <p:extLst>
      <p:ext uri="{BB962C8B-B14F-4D97-AF65-F5344CB8AC3E}">
        <p14:creationId xmlns:p14="http://schemas.microsoft.com/office/powerpoint/2010/main" val="25149482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527</Words>
  <Application>Microsoft Office PowerPoint</Application>
  <PresentationFormat>Широкоэкранный</PresentationFormat>
  <Paragraphs>73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Анализ проблем ИЦК</vt:lpstr>
      <vt:lpstr>Проблемы</vt:lpstr>
      <vt:lpstr>1. Неудобно ведение громоздкого экселя пересылаемого по e-mail</vt:lpstr>
      <vt:lpstr>2. Не готовы раскрывать чувствительные темы – проблема доверия</vt:lpstr>
      <vt:lpstr>3. Устали за 4 года и считают работу над ИТ-ландшафтом рутиной без выгоды для себя - мотивация </vt:lpstr>
      <vt:lpstr>3.1 Активность членов ИЦК</vt:lpstr>
      <vt:lpstr>3.2 Структурный анализ ИЦК «Э и МЭ»</vt:lpstr>
      <vt:lpstr>4. Крайне сжатые сроки  - проще вообще ничего не делать или выдать отписку – нет регламента</vt:lpstr>
      <vt:lpstr>5. Отговорки, что запрашиваемая информация - вне экспертной компетенции представителей членов ИЦК (как, например, кадровая потребность) – нет регламента </vt:lpstr>
      <vt:lpstr>6. Нет санкций за непредоставление информации  - можно игнорировать опросы – нет ответственности</vt:lpstr>
      <vt:lpstr>Предложения </vt:lpstr>
      <vt:lpstr>Подключение к ИЦК 360</vt:lpstr>
      <vt:lpstr>Обновление состава ИЦК</vt:lpstr>
      <vt:lpstr>Варианты обновления состава ИЦК</vt:lpstr>
      <vt:lpstr>Восстановление участия ИЦК в рейтинговании РФРИТ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mora</dc:creator>
  <cp:lastModifiedBy>mora</cp:lastModifiedBy>
  <cp:revision>7</cp:revision>
  <dcterms:created xsi:type="dcterms:W3CDTF">2026-05-25T13:06:09Z</dcterms:created>
  <dcterms:modified xsi:type="dcterms:W3CDTF">2026-07-02T07:39:49Z</dcterms:modified>
</cp:coreProperties>
</file>